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403" r:id="rId3"/>
    <p:sldId id="402" r:id="rId4"/>
    <p:sldId id="442" r:id="rId5"/>
    <p:sldId id="451" r:id="rId6"/>
    <p:sldId id="450" r:id="rId7"/>
    <p:sldId id="453" r:id="rId8"/>
    <p:sldId id="398" r:id="rId9"/>
    <p:sldId id="438" r:id="rId10"/>
    <p:sldId id="28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0"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FFFF99"/>
    <a:srgbClr val="FFFF66"/>
    <a:srgbClr val="FF9900"/>
    <a:srgbClr val="663300"/>
    <a:srgbClr val="FF3300"/>
    <a:srgbClr val="0000FF"/>
    <a:srgbClr val="F8A764"/>
    <a:srgbClr val="CD6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5149" autoAdjust="0"/>
  </p:normalViewPr>
  <p:slideViewPr>
    <p:cSldViewPr snapToGrid="0">
      <p:cViewPr varScale="1">
        <p:scale>
          <a:sx n="67" d="100"/>
          <a:sy n="67" d="100"/>
        </p:scale>
        <p:origin x="15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2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4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4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5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5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5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2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2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3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3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3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4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5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4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6F4D-CAE1-4537-8313-3CA3B57D2E43}" type="datetimeFigureOut">
              <a:rPr lang="en-US"/>
              <a:pPr>
                <a:defRPr/>
              </a:pPr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754B-4E82-4BBE-9E54-0A76D76A2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63EE-39DB-442F-8490-1ECA94E0B64E}" type="datetimeFigureOut">
              <a:rPr lang="en-US"/>
              <a:pPr>
                <a:defRPr/>
              </a:pPr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2249-96CB-4496-95BE-B92ED23DC9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7EBD-5DD0-478C-B4FD-8458ADA6FC81}" type="datetimeFigureOut">
              <a:rPr lang="en-US"/>
              <a:pPr>
                <a:defRPr/>
              </a:pPr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2687-71A2-4B71-B716-65834A926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52F0-E113-4737-B626-921681C036C7}" type="datetimeFigureOut">
              <a:rPr lang="en-US"/>
              <a:pPr>
                <a:defRPr/>
              </a:pPr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A253C-7C88-4624-8FD6-BF14C0DC1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36F5-20D0-47D0-800F-444A568A13E6}" type="datetimeFigureOut">
              <a:rPr lang="en-US"/>
              <a:pPr>
                <a:defRPr/>
              </a:pPr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F1A32-1E84-46BE-8649-989AED7647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8BD0-7FE0-44C6-BED9-3500632225E1}" type="datetimeFigureOut">
              <a:rPr lang="en-US"/>
              <a:pPr>
                <a:defRPr/>
              </a:pPr>
              <a:t>3/21/2024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7316-AB35-4104-B5C6-2BA633DEB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B1EA7-61E8-483D-8378-209C904F305E}" type="datetimeFigureOut">
              <a:rPr lang="en-US"/>
              <a:pPr>
                <a:defRPr/>
              </a:pPr>
              <a:t>3/21/2024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9B39D-6BBD-4CAE-8AB6-D3CC10C36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E0E-E740-4AD2-AAD7-10B152FA3A40}" type="datetimeFigureOut">
              <a:rPr lang="en-US"/>
              <a:pPr>
                <a:defRPr/>
              </a:pPr>
              <a:t>3/21/2024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93D9-9C89-4D57-9C84-EC25D7C7C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2767-2457-48B8-A46F-C0BED06377B1}" type="datetimeFigureOut">
              <a:rPr lang="en-US"/>
              <a:pPr>
                <a:defRPr/>
              </a:pPr>
              <a:t>3/21/2024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486E6-554A-4580-85D5-0F7A2F4FB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7BCF4-8303-4F03-80F5-8A95989DEF34}" type="datetimeFigureOut">
              <a:rPr lang="en-US"/>
              <a:pPr>
                <a:defRPr/>
              </a:pPr>
              <a:t>3/21/2024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1346-2299-4623-A0B2-40DEBCDD0E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AAEB-3B8B-4647-A902-8407842628BC}" type="datetimeFigureOut">
              <a:rPr lang="en-US"/>
              <a:pPr>
                <a:defRPr/>
              </a:pPr>
              <a:t>3/21/2024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3B0E-6BC7-48F0-8D6F-18F1EC459F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52ABA7-3ABD-4509-A87B-F44C6BA64F49}" type="datetimeFigureOut">
              <a:rPr lang="en-US"/>
              <a:pPr>
                <a:defRPr/>
              </a:pPr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44AE51-32CA-4CBC-9709-BD814103F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10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17" Type="http://schemas.openxmlformats.org/officeDocument/2006/relationships/customXml" Target="../ink/ink14.xml"/><Relationship Id="rId2" Type="http://schemas.openxmlformats.org/officeDocument/2006/relationships/image" Target="../media/image1.png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5" Type="http://schemas.openxmlformats.org/officeDocument/2006/relationships/customXml" Target="../ink/ink2.xml"/><Relationship Id="rId15" Type="http://schemas.openxmlformats.org/officeDocument/2006/relationships/customXml" Target="../ink/ink12.xml"/><Relationship Id="rId10" Type="http://schemas.openxmlformats.org/officeDocument/2006/relationships/customXml" Target="../ink/ink7.xml"/><Relationship Id="rId4" Type="http://schemas.openxmlformats.org/officeDocument/2006/relationships/image" Target="../media/image2.png"/><Relationship Id="rId9" Type="http://schemas.openxmlformats.org/officeDocument/2006/relationships/customXml" Target="../ink/ink6.xml"/><Relationship Id="rId14" Type="http://schemas.openxmlformats.org/officeDocument/2006/relationships/customXml" Target="../ink/ink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4723B-4617-60C7-20FB-09C0A0DB6D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C0F16"/>
              </a:clrFrom>
              <a:clrTo>
                <a:srgbClr val="0C0F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8" t="7894" r="25598" b="5006"/>
          <a:stretch/>
        </p:blipFill>
        <p:spPr>
          <a:xfrm>
            <a:off x="1471611" y="328612"/>
            <a:ext cx="6200778" cy="6232207"/>
          </a:xfrm>
          <a:prstGeom prst="ellipse">
            <a:avLst/>
          </a:prstGeom>
        </p:spPr>
      </p:pic>
      <p:sp>
        <p:nvSpPr>
          <p:cNvPr id="23" name="Right Triangle 22"/>
          <p:cNvSpPr/>
          <p:nvPr/>
        </p:nvSpPr>
        <p:spPr>
          <a:xfrm rot="5400000">
            <a:off x="2922270" y="-720090"/>
            <a:ext cx="609600" cy="204978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690255" y="1727200"/>
            <a:ext cx="585354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n>
                  <a:solidFill>
                    <a:schemeClr val="bg1"/>
                  </a:solidFill>
                </a:ln>
                <a:latin typeface="Calibri" pitchFamily="34" charset="0"/>
              </a:rPr>
              <a:t>What’s Up?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800225" y="3213083"/>
            <a:ext cx="55473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latin typeface="Calibri" pitchFamily="34" charset="0"/>
              </a:rPr>
              <a:t>Highlighting the Near</a:t>
            </a:r>
          </a:p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latin typeface="Calibri" pitchFamily="34" charset="0"/>
              </a:rPr>
              <a:t>and Deep Sky</a:t>
            </a:r>
          </a:p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latin typeface="Calibri" pitchFamily="34" charset="0"/>
              </a:rPr>
              <a:t>April 1 - 30, 2024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C65AD-8416-8907-0880-DE6B2C9E7539}"/>
              </a:ext>
            </a:extLst>
          </p:cNvPr>
          <p:cNvGrpSpPr/>
          <p:nvPr/>
        </p:nvGrpSpPr>
        <p:grpSpPr>
          <a:xfrm>
            <a:off x="2009715" y="4881353"/>
            <a:ext cx="28800" cy="9720"/>
            <a:chOff x="2009715" y="4881353"/>
            <a:chExt cx="28800" cy="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7A5D995-141F-C6C3-1671-8956ABF65399}"/>
                    </a:ext>
                  </a:extLst>
                </p14:cNvPr>
                <p14:cNvContentPartPr/>
                <p14:nvPr/>
              </p14:nvContentPartPr>
              <p14:xfrm>
                <a:off x="2009715" y="4881353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7A5D995-141F-C6C3-1671-8956ABF6539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00715" y="48723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767E9F4-E159-5A27-5259-0671405E4F93}"/>
                    </a:ext>
                  </a:extLst>
                </p14:cNvPr>
                <p14:cNvContentPartPr/>
                <p14:nvPr/>
              </p14:nvContentPartPr>
              <p14:xfrm>
                <a:off x="2038155" y="4890713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767E9F4-E159-5A27-5259-0671405E4F9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9155" y="48820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29E0803-13C7-16A8-778C-A4A312AFFBE8}"/>
                    </a:ext>
                  </a:extLst>
                </p14:cNvPr>
                <p14:cNvContentPartPr/>
                <p14:nvPr/>
              </p14:nvContentPartPr>
              <p14:xfrm>
                <a:off x="2019075" y="4886033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29E0803-13C7-16A8-778C-A4A312AFFB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10435" y="48770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D7778C-45FF-B354-C1F2-5592B53D6760}"/>
              </a:ext>
            </a:extLst>
          </p:cNvPr>
          <p:cNvGrpSpPr/>
          <p:nvPr/>
        </p:nvGrpSpPr>
        <p:grpSpPr>
          <a:xfrm>
            <a:off x="2047515" y="4905113"/>
            <a:ext cx="360" cy="14760"/>
            <a:chOff x="2047515" y="4905113"/>
            <a:chExt cx="360" cy="1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6A3693A-84B2-660E-F383-65B69B596A44}"/>
                    </a:ext>
                  </a:extLst>
                </p14:cNvPr>
                <p14:cNvContentPartPr/>
                <p14:nvPr/>
              </p14:nvContentPartPr>
              <p14:xfrm>
                <a:off x="2047515" y="4905113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6A3693A-84B2-660E-F383-65B69B596A4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38875" y="48961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4E83BA-EB7E-3EA6-4516-72FF1BFC3418}"/>
                    </a:ext>
                  </a:extLst>
                </p14:cNvPr>
                <p14:cNvContentPartPr/>
                <p14:nvPr/>
              </p14:nvContentPartPr>
              <p14:xfrm>
                <a:off x="2047515" y="4919513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4E83BA-EB7E-3EA6-4516-72FF1BFC341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38875" y="49105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7680B99-4D85-0220-BFB7-DCBF0AE69869}"/>
                  </a:ext>
                </a:extLst>
              </p14:cNvPr>
              <p14:cNvContentPartPr/>
              <p14:nvPr/>
            </p14:nvContentPartPr>
            <p14:xfrm>
              <a:off x="2047515" y="493823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7680B99-4D85-0220-BFB7-DCBF0AE698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8875" y="49295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7358CF-55AE-B11B-6C37-F188611FA05C}"/>
                  </a:ext>
                </a:extLst>
              </p14:cNvPr>
              <p14:cNvContentPartPr/>
              <p14:nvPr/>
            </p14:nvContentPartPr>
            <p14:xfrm>
              <a:off x="1999915" y="492096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7358CF-55AE-B11B-6C37-F188611FA0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1275" y="4912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0091588-375C-90A8-6FC6-BC225A55181A}"/>
                  </a:ext>
                </a:extLst>
              </p14:cNvPr>
              <p14:cNvContentPartPr/>
              <p14:nvPr/>
            </p14:nvContentPartPr>
            <p14:xfrm>
              <a:off x="1997035" y="493356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0091588-375C-90A8-6FC6-BC225A5518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8035" y="49249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2957AE5-442C-A324-85F2-3678B339D590}"/>
              </a:ext>
            </a:extLst>
          </p:cNvPr>
          <p:cNvGrpSpPr/>
          <p:nvPr/>
        </p:nvGrpSpPr>
        <p:grpSpPr>
          <a:xfrm>
            <a:off x="1955635" y="4876680"/>
            <a:ext cx="44640" cy="25560"/>
            <a:chOff x="1955635" y="4876680"/>
            <a:chExt cx="44640" cy="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E26EA6-3BE6-3BA1-FED3-F42F17911D99}"/>
                    </a:ext>
                  </a:extLst>
                </p14:cNvPr>
                <p14:cNvContentPartPr/>
                <p14:nvPr/>
              </p14:nvContentPartPr>
              <p14:xfrm>
                <a:off x="1993795" y="4879560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E26EA6-3BE6-3BA1-FED3-F42F17911D9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84795" y="4870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85DE6C9-3FB0-C566-AC35-80901484F4F2}"/>
                    </a:ext>
                  </a:extLst>
                </p14:cNvPr>
                <p14:cNvContentPartPr/>
                <p14:nvPr/>
              </p14:nvContentPartPr>
              <p14:xfrm>
                <a:off x="1993795" y="4895400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5DE6C9-3FB0-C566-AC35-80901484F4F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84795" y="4886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84DE8E-D454-F75F-F3A3-E75382DF03B3}"/>
                    </a:ext>
                  </a:extLst>
                </p14:cNvPr>
                <p14:cNvContentPartPr/>
                <p14:nvPr/>
              </p14:nvContentPartPr>
              <p14:xfrm>
                <a:off x="1999915" y="4901880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84DE8E-D454-F75F-F3A3-E75382DF03B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91275" y="4893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2CB2BF-27E3-3D0D-9731-7AA644A0EB80}"/>
                    </a:ext>
                  </a:extLst>
                </p14:cNvPr>
                <p14:cNvContentPartPr/>
                <p14:nvPr/>
              </p14:nvContentPartPr>
              <p14:xfrm>
                <a:off x="1955635" y="4876680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2CB2BF-27E3-3D0D-9731-7AA644A0EB8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46635" y="4867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71B8C8-83EC-8C31-CDDC-BDCAAFE77F2C}"/>
                    </a:ext>
                  </a:extLst>
                </p14:cNvPr>
                <p14:cNvContentPartPr/>
                <p14:nvPr/>
              </p14:nvContentPartPr>
              <p14:xfrm>
                <a:off x="1968235" y="4882800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71B8C8-83EC-8C31-CDDC-BDCAAFE77F2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59595" y="48741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C6DC92D-1060-0986-9995-0D752D43B303}"/>
                    </a:ext>
                  </a:extLst>
                </p14:cNvPr>
                <p14:cNvContentPartPr/>
                <p14:nvPr/>
              </p14:nvContentPartPr>
              <p14:xfrm>
                <a:off x="1971475" y="4898640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C6DC92D-1060-0986-9995-0D752D43B30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62475" y="4890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B71DCCD-78B5-A6F4-262D-5842040A77F4}"/>
              </a:ext>
            </a:extLst>
          </p:cNvPr>
          <p:cNvSpPr/>
          <p:nvPr/>
        </p:nvSpPr>
        <p:spPr>
          <a:xfrm>
            <a:off x="1457325" y="328612"/>
            <a:ext cx="6215064" cy="623220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1637" y="1900692"/>
            <a:ext cx="5800725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>
                <a:solidFill>
                  <a:srgbClr val="8EB4E3"/>
                </a:solidFill>
              </a:rPr>
              <a:t>Questions</a:t>
            </a:r>
          </a:p>
          <a:p>
            <a:pPr algn="ctr">
              <a:defRPr/>
            </a:pPr>
            <a:r>
              <a:rPr lang="en-US" sz="8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???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0" y="464118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Moon Phases and Apsides </a:t>
            </a:r>
          </a:p>
          <a:p>
            <a:pPr algn="ctr"/>
            <a:r>
              <a:rPr lang="en-US" b="1" dirty="0"/>
              <a:t>April 2024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522466" y="1736425"/>
            <a:ext cx="8099068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dirty="0"/>
              <a:t>Moon Phases:</a:t>
            </a:r>
          </a:p>
          <a:p>
            <a:pPr lvl="1">
              <a:buClr>
                <a:schemeClr val="tx1"/>
              </a:buClr>
              <a:defRPr/>
            </a:pPr>
            <a:endParaRPr lang="en-US" sz="1000" b="1" i="1" dirty="0"/>
          </a:p>
          <a:p>
            <a:pPr marL="688975" lvl="1" indent="-23177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/>
              <a:t>Mon., 1</a:t>
            </a:r>
            <a:r>
              <a:rPr lang="en-US" b="1" baseline="30000" dirty="0"/>
              <a:t>st</a:t>
            </a:r>
            <a:r>
              <a:rPr lang="en-US" b="1" dirty="0"/>
              <a:t> – Last Quarter (Left half-illuminated Moon rises late)</a:t>
            </a:r>
          </a:p>
          <a:p>
            <a:pPr lvl="1">
              <a:buClr>
                <a:schemeClr val="tx1"/>
              </a:buClr>
              <a:defRPr/>
            </a:pPr>
            <a:endParaRPr lang="en-US" sz="600" b="1" dirty="0"/>
          </a:p>
          <a:p>
            <a:pPr marL="688975" lvl="1" indent="-23177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/>
              <a:t>Mon., 8</a:t>
            </a:r>
            <a:r>
              <a:rPr lang="en-US" b="1" baseline="30000" dirty="0"/>
              <a:t>th</a:t>
            </a:r>
            <a:r>
              <a:rPr lang="en-US" b="1" dirty="0"/>
              <a:t> – New Moon  (Moon out of view overnight)</a:t>
            </a:r>
          </a:p>
          <a:p>
            <a:pPr lvl="1">
              <a:defRPr/>
            </a:pPr>
            <a:endParaRPr lang="en-US" sz="600" b="1" dirty="0"/>
          </a:p>
          <a:p>
            <a:pPr marL="688975" lvl="1" indent="-23177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/>
              <a:t>Mon., 15</a:t>
            </a:r>
            <a:r>
              <a:rPr lang="en-US" b="1" baseline="30000" dirty="0"/>
              <a:t>th</a:t>
            </a:r>
            <a:r>
              <a:rPr lang="en-US" b="1" dirty="0"/>
              <a:t> – First Quarter  (Right half-illuminated Moon sets late)</a:t>
            </a:r>
          </a:p>
          <a:p>
            <a:pPr lvl="1">
              <a:buClr>
                <a:schemeClr val="tx1"/>
              </a:buClr>
              <a:defRPr/>
            </a:pPr>
            <a:endParaRPr lang="en-US" sz="600" b="1" dirty="0"/>
          </a:p>
          <a:p>
            <a:pPr marL="688975" lvl="1" indent="-23177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/>
              <a:t>Tue., 23</a:t>
            </a:r>
            <a:r>
              <a:rPr lang="en-US" b="1" baseline="30000" dirty="0"/>
              <a:t>rd</a:t>
            </a:r>
            <a:r>
              <a:rPr lang="en-US" b="1" dirty="0"/>
              <a:t> – Full Moon  (Fully-illuminated Moon in view all night)</a:t>
            </a:r>
          </a:p>
          <a:p>
            <a:pPr lvl="1">
              <a:buClr>
                <a:schemeClr val="tx1"/>
              </a:buClr>
              <a:defRPr/>
            </a:pPr>
            <a:endParaRPr lang="en-US" sz="1000" b="1" dirty="0"/>
          </a:p>
          <a:p>
            <a:pPr marL="288925" indent="-2889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dirty="0"/>
              <a:t>Apsides:</a:t>
            </a:r>
          </a:p>
          <a:p>
            <a:pPr lvl="1">
              <a:buClr>
                <a:schemeClr val="tx1"/>
              </a:buClr>
              <a:defRPr/>
            </a:pPr>
            <a:endParaRPr lang="en-US" sz="600" b="1" i="1" dirty="0"/>
          </a:p>
          <a:p>
            <a:pPr marL="633413" lvl="1" indent="-176213">
              <a:buFont typeface="Arial" panose="020B0604020202020204" pitchFamily="34" charset="0"/>
              <a:buChar char="•"/>
            </a:pPr>
            <a:r>
              <a:rPr lang="en-US" sz="1700" b="1" dirty="0"/>
              <a:t>Perigee: Sun., 7</a:t>
            </a:r>
            <a:r>
              <a:rPr lang="en-US" sz="1700" b="1" baseline="30000" dirty="0"/>
              <a:t>th</a:t>
            </a:r>
            <a:r>
              <a:rPr lang="en-US" sz="1700" b="1" dirty="0"/>
              <a:t> – Distance 222,980 mi., diameter 33′ 18″.</a:t>
            </a:r>
          </a:p>
          <a:p>
            <a:pPr lvl="1"/>
            <a:endParaRPr lang="en-US" sz="800" b="1" dirty="0"/>
          </a:p>
          <a:p>
            <a:pPr marL="633413" lvl="1" indent="-176213">
              <a:buFont typeface="Arial" panose="020B0604020202020204" pitchFamily="34" charset="0"/>
              <a:buChar char="•"/>
            </a:pPr>
            <a:r>
              <a:rPr lang="en-US" sz="1700" b="1" dirty="0"/>
              <a:t>Apogee: Fr1., 19</a:t>
            </a:r>
            <a:r>
              <a:rPr lang="en-US" sz="1700" b="1" baseline="30000" dirty="0"/>
              <a:t>th</a:t>
            </a:r>
            <a:r>
              <a:rPr lang="en-US" sz="1700" b="1" dirty="0"/>
              <a:t> – Distance 252,042 mi., diameter 29′ 28″. (11.5% narrower than on the 10</a:t>
            </a:r>
            <a:r>
              <a:rPr lang="en-US" sz="1700" b="1" baseline="30000" dirty="0"/>
              <a:t>th</a:t>
            </a:r>
            <a:r>
              <a:rPr lang="en-US" sz="1700" b="1" dirty="0"/>
              <a:t>).</a:t>
            </a:r>
          </a:p>
          <a:p>
            <a:pPr marL="633413" lvl="1" indent="-176213"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lvl="1"/>
            <a:endParaRPr lang="en-US" sz="1700" b="1" dirty="0"/>
          </a:p>
          <a:p>
            <a:pPr marL="633413" lvl="1" indent="-176213"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633413" lvl="1" indent="-176213"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>
              <a:buClr>
                <a:schemeClr val="tx1"/>
              </a:buClr>
              <a:defRPr/>
            </a:pPr>
            <a:endParaRPr lang="en-US" b="1" dirty="0"/>
          </a:p>
          <a:p>
            <a:pPr marL="688975" lvl="1" indent="-231775">
              <a:buClr>
                <a:schemeClr val="tx1"/>
              </a:buClr>
              <a:defRPr/>
            </a:pPr>
            <a:endParaRPr lang="en-US" sz="1000" b="1" dirty="0"/>
          </a:p>
          <a:p>
            <a:pPr marL="739775" lvl="1" indent="-282575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5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19B8B-B2B9-8808-B216-FFD04A244C7C}"/>
              </a:ext>
            </a:extLst>
          </p:cNvPr>
          <p:cNvSpPr txBox="1"/>
          <p:nvPr/>
        </p:nvSpPr>
        <p:spPr>
          <a:xfrm>
            <a:off x="1399309" y="2102694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Sun and Planets – April 2024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7323F89-101B-C8C7-BBDC-6AC5FF7BE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46507"/>
              </p:ext>
            </p:extLst>
          </p:nvPr>
        </p:nvGraphicFramePr>
        <p:xfrm>
          <a:off x="1146465" y="1174669"/>
          <a:ext cx="6851070" cy="4793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0214">
                  <a:extLst>
                    <a:ext uri="{9D8B030D-6E8A-4147-A177-3AD203B41FA5}">
                      <a16:colId xmlns:a16="http://schemas.microsoft.com/office/drawing/2014/main" val="1520659145"/>
                    </a:ext>
                  </a:extLst>
                </a:gridCol>
                <a:gridCol w="1370214">
                  <a:extLst>
                    <a:ext uri="{9D8B030D-6E8A-4147-A177-3AD203B41FA5}">
                      <a16:colId xmlns:a16="http://schemas.microsoft.com/office/drawing/2014/main" val="2622873986"/>
                    </a:ext>
                  </a:extLst>
                </a:gridCol>
                <a:gridCol w="1370214">
                  <a:extLst>
                    <a:ext uri="{9D8B030D-6E8A-4147-A177-3AD203B41FA5}">
                      <a16:colId xmlns:a16="http://schemas.microsoft.com/office/drawing/2014/main" val="3370274752"/>
                    </a:ext>
                  </a:extLst>
                </a:gridCol>
                <a:gridCol w="1370214">
                  <a:extLst>
                    <a:ext uri="{9D8B030D-6E8A-4147-A177-3AD203B41FA5}">
                      <a16:colId xmlns:a16="http://schemas.microsoft.com/office/drawing/2014/main" val="1695060338"/>
                    </a:ext>
                  </a:extLst>
                </a:gridCol>
                <a:gridCol w="1370214">
                  <a:extLst>
                    <a:ext uri="{9D8B030D-6E8A-4147-A177-3AD203B41FA5}">
                      <a16:colId xmlns:a16="http://schemas.microsoft.com/office/drawing/2014/main" val="3370769959"/>
                    </a:ext>
                  </a:extLst>
                </a:gridCol>
              </a:tblGrid>
              <a:tr h="343126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Body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April 1</a:t>
                      </a:r>
                      <a:r>
                        <a:rPr lang="en-US" b="1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April 30</a:t>
                      </a:r>
                      <a:r>
                        <a:rPr lang="en-US" b="1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268960"/>
                  </a:ext>
                </a:extLst>
              </a:tr>
              <a:tr h="34312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69574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07:02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19:42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06:23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20:08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326426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Twilight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Begins 05:33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Ends 21:11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Begins 04:45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Ends 21:46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349047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Mercury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07:27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20:56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05:31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18:04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171277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Venus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06:28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18:12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06:03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19:13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794048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Mars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05:42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16:45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04:44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16:41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524776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Jupiter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08:42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22:30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07:08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21:08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38088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Saturn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06:00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17:16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04:14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15:37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925170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Uranus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08:50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22:48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07:01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21:02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309381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Neptune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06:34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18:27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04:42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16:38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99478"/>
                  </a:ext>
                </a:extLst>
              </a:tr>
              <a:tr h="48609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Bold = Well placed for evening viewing</a:t>
                      </a:r>
                      <a:endParaRPr lang="en-US" sz="1400" b="0" i="1" dirty="0">
                        <a:solidFill>
                          <a:srgbClr val="0000FF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i="1" dirty="0">
                          <a:solidFill>
                            <a:srgbClr val="0000FF"/>
                          </a:solidFill>
                        </a:rPr>
                        <a:t>Blue italicized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times = next day // </a:t>
                      </a:r>
                      <a:r>
                        <a:rPr lang="en-US" sz="1400" b="0" i="1" dirty="0">
                          <a:solidFill>
                            <a:srgbClr val="FF0000"/>
                          </a:solidFill>
                        </a:rPr>
                        <a:t>Red</a:t>
                      </a:r>
                      <a:r>
                        <a:rPr lang="en-US" sz="1400" b="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0" i="1" dirty="0">
                          <a:solidFill>
                            <a:srgbClr val="FF0000"/>
                          </a:solidFill>
                        </a:rPr>
                        <a:t>italicized</a:t>
                      </a:r>
                      <a:r>
                        <a:rPr lang="en-US" sz="1400" b="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times = previous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8762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B51326-0BBA-DF69-D366-3EB6DDC60506}"/>
              </a:ext>
            </a:extLst>
          </p:cNvPr>
          <p:cNvSpPr txBox="1"/>
          <p:nvPr/>
        </p:nvSpPr>
        <p:spPr>
          <a:xfrm>
            <a:off x="1146465" y="243846"/>
            <a:ext cx="685107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Viewing Solar System Planets</a:t>
            </a:r>
            <a:endParaRPr lang="en-US" sz="1800" b="1" dirty="0"/>
          </a:p>
          <a:p>
            <a:pPr algn="ctr"/>
            <a:r>
              <a:rPr lang="en-US" b="1" dirty="0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169906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4CA94-A68E-AAB2-5704-B0E236034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9C8D6A04-CFF3-409C-CF35-4566C2077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01" y="1769795"/>
            <a:ext cx="8183638" cy="4154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700" b="1" dirty="0"/>
              <a:t>Mon., 8</a:t>
            </a:r>
            <a:r>
              <a:rPr lang="en-US" sz="1700" b="1" baseline="30000" dirty="0"/>
              <a:t>th</a:t>
            </a:r>
            <a:r>
              <a:rPr lang="en-US" sz="1700" b="1" dirty="0"/>
              <a:t> – Solar Eclipse. U.S. path of totality spans Texas to Maine. Local view is a partial eclipse, with 88% the maximum covered for Roanoke.</a:t>
            </a:r>
            <a:endParaRPr lang="en-US" sz="1700" b="1" dirty="0">
              <a:solidFill>
                <a:srgbClr val="FF0000"/>
              </a:solidFill>
            </a:endParaRPr>
          </a:p>
          <a:p>
            <a:endParaRPr lang="en-US" sz="1000" b="1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i="1" dirty="0"/>
              <a:t>Mon., 8</a:t>
            </a:r>
            <a:r>
              <a:rPr lang="en-US" sz="1400" b="1" i="1" baseline="30000" dirty="0"/>
              <a:t>th</a:t>
            </a:r>
            <a:r>
              <a:rPr lang="en-US" sz="1400" b="1" i="1" dirty="0"/>
              <a:t> – Comet 12/P Pons-Brooks, about 25° from the Sun during the eclipse, has a chance – if an outburst occurs – of being visible during totality of the eclipse.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b="1" dirty="0"/>
              <a:t>Wed., 10</a:t>
            </a:r>
            <a:r>
              <a:rPr lang="en-US" sz="1700" b="1" baseline="30000" dirty="0"/>
              <a:t>th</a:t>
            </a:r>
            <a:r>
              <a:rPr lang="en-US" sz="1700" b="1" dirty="0"/>
              <a:t> – Early risers with a clear ESE horizon may catch Mars and Saturn, less than ½° apart, rising an hour before sunrise</a:t>
            </a:r>
            <a:r>
              <a:rPr lang="en-US" sz="1700" b="1" dirty="0">
                <a:solidFill>
                  <a:srgbClr val="FF0000"/>
                </a:solidFill>
              </a:rPr>
              <a:t>.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b="1" dirty="0"/>
              <a:t>Fri., 14</a:t>
            </a:r>
            <a:r>
              <a:rPr lang="en-US" sz="1700" b="1" baseline="30000" dirty="0"/>
              <a:t>th</a:t>
            </a:r>
            <a:r>
              <a:rPr lang="en-US" sz="1700" b="1" dirty="0"/>
              <a:t>, 11:00 PM – The Equation of Time is 0. One of the 4 instants during the year when solar (sundials) and civil time (clocks) agree on the time.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b="1" dirty="0"/>
              <a:t>Thu., 18</a:t>
            </a:r>
            <a:r>
              <a:rPr lang="en-US" sz="1700" b="1" baseline="30000" dirty="0"/>
              <a:t>th</a:t>
            </a:r>
            <a:r>
              <a:rPr lang="en-US" sz="1700" b="1" dirty="0"/>
              <a:t> – Astronomically, the Sun enters Aries. But in non-sidereal forms of astrology, it will enter Taurus in less than 24 hours.</a:t>
            </a:r>
          </a:p>
          <a:p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b="1" dirty="0"/>
              <a:t>Sun./Mon., 21</a:t>
            </a:r>
            <a:r>
              <a:rPr lang="en-US" sz="1700" b="1" baseline="30000" dirty="0"/>
              <a:t>st</a:t>
            </a:r>
            <a:r>
              <a:rPr lang="en-US" sz="1700" b="1" dirty="0"/>
              <a:t>/22</a:t>
            </a:r>
            <a:r>
              <a:rPr lang="en-US" sz="1700" b="1" baseline="30000" dirty="0"/>
              <a:t>nd</a:t>
            </a:r>
            <a:r>
              <a:rPr lang="en-US" sz="1700" b="1" dirty="0"/>
              <a:t> – Annual Lyrid Meteor Shower. Typically about 18 meteors per hour. Unfortunately, the Moon is nearly full.</a:t>
            </a:r>
          </a:p>
          <a:p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1F8806FA-EC11-5BB3-5E2B-BD6767028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Celestial Events</a:t>
            </a:r>
          </a:p>
          <a:p>
            <a:pPr algn="ctr"/>
            <a:r>
              <a:rPr lang="en-US" b="1" dirty="0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255515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FE072-4EF3-CBA1-3454-94E38AECD2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41414"/>
              </a:clrFrom>
              <a:clrTo>
                <a:srgbClr val="14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571625"/>
            <a:ext cx="8715376" cy="43576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40FAAE-3A32-4ACD-5110-9D707CC67712}"/>
              </a:ext>
            </a:extLst>
          </p:cNvPr>
          <p:cNvSpPr txBox="1"/>
          <p:nvPr/>
        </p:nvSpPr>
        <p:spPr>
          <a:xfrm>
            <a:off x="0" y="40005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April 8, 2024, Total Solar Eclipse</a:t>
            </a:r>
          </a:p>
          <a:p>
            <a:pPr algn="ctr"/>
            <a:r>
              <a:rPr lang="en-US" sz="2400" b="1" dirty="0"/>
              <a:t>Path of Totality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95A8C-EE9A-49F8-6EAD-BAF503F3D48A}"/>
              </a:ext>
            </a:extLst>
          </p:cNvPr>
          <p:cNvSpPr txBox="1"/>
          <p:nvPr/>
        </p:nvSpPr>
        <p:spPr>
          <a:xfrm>
            <a:off x="1828800" y="4368800"/>
            <a:ext cx="238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Longest Totality</a:t>
            </a:r>
          </a:p>
          <a:p>
            <a:pPr algn="ctr"/>
            <a:r>
              <a:rPr lang="en-US" sz="1400" b="1" dirty="0"/>
              <a:t>Nazas, Durango, Mexico</a:t>
            </a:r>
          </a:p>
          <a:p>
            <a:pPr algn="ctr"/>
            <a:r>
              <a:rPr lang="en-US" sz="1400" b="1" dirty="0"/>
              <a:t>4 min., 28.13 sec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900108-0E78-FE3F-E48B-01679AD02135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022600" y="5169019"/>
            <a:ext cx="673100" cy="49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00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A841C3-C5B5-4898-FCFF-F39B3D67D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13" t="28323" r="28437" b="11092"/>
          <a:stretch/>
        </p:blipFill>
        <p:spPr>
          <a:xfrm>
            <a:off x="512667" y="550070"/>
            <a:ext cx="2974422" cy="261461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1EB8F5-F382-FA1D-BC52-7B7A5A694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38" t="23876" r="30313" b="15541"/>
          <a:stretch/>
        </p:blipFill>
        <p:spPr>
          <a:xfrm>
            <a:off x="3084789" y="2293145"/>
            <a:ext cx="2974422" cy="261461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0A7E54-4172-ED7D-F45D-005080D214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50" t="24155" r="32500" b="15260"/>
          <a:stretch/>
        </p:blipFill>
        <p:spPr>
          <a:xfrm>
            <a:off x="5634520" y="4036220"/>
            <a:ext cx="2974422" cy="261461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4602E1-2458-30F7-4F13-DCB525EA7FF9}"/>
              </a:ext>
            </a:extLst>
          </p:cNvPr>
          <p:cNvSpPr txBox="1"/>
          <p:nvPr/>
        </p:nvSpPr>
        <p:spPr>
          <a:xfrm>
            <a:off x="4583708" y="821710"/>
            <a:ext cx="3544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Eclipse Phases</a:t>
            </a:r>
          </a:p>
          <a:p>
            <a:pPr algn="ctr"/>
            <a:r>
              <a:rPr lang="en-US" sz="2400" b="1" dirty="0"/>
              <a:t>For Roanoke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DE08E-3A69-F6F3-9F45-27A2BEF930DE}"/>
              </a:ext>
            </a:extLst>
          </p:cNvPr>
          <p:cNvSpPr txBox="1"/>
          <p:nvPr/>
        </p:nvSpPr>
        <p:spPr>
          <a:xfrm>
            <a:off x="8025676" y="4211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6A1779-B197-2AE4-4EE1-0D417A4357C9}"/>
              </a:ext>
            </a:extLst>
          </p:cNvPr>
          <p:cNvSpPr txBox="1"/>
          <p:nvPr/>
        </p:nvSpPr>
        <p:spPr>
          <a:xfrm>
            <a:off x="5478067" y="24906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AD83A4-07AE-2BA9-ADAA-0F0F8C3E8C6C}"/>
              </a:ext>
            </a:extLst>
          </p:cNvPr>
          <p:cNvSpPr txBox="1"/>
          <p:nvPr/>
        </p:nvSpPr>
        <p:spPr>
          <a:xfrm>
            <a:off x="2771883" y="8071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9AAD8-AAE8-B3BE-0A9F-AB980456599A}"/>
              </a:ext>
            </a:extLst>
          </p:cNvPr>
          <p:cNvSpPr txBox="1"/>
          <p:nvPr/>
        </p:nvSpPr>
        <p:spPr>
          <a:xfrm>
            <a:off x="512667" y="4030594"/>
            <a:ext cx="22365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– Begins 13:57:46</a:t>
            </a:r>
          </a:p>
          <a:p>
            <a:endParaRPr lang="en-US" dirty="0"/>
          </a:p>
          <a:p>
            <a:r>
              <a:rPr lang="en-US" dirty="0"/>
              <a:t>2 – Max.  15:15:07</a:t>
            </a:r>
          </a:p>
          <a:p>
            <a:pPr algn="just"/>
            <a:r>
              <a:rPr lang="en-US" sz="1400" dirty="0"/>
              <a:t>          (88% obscured)</a:t>
            </a:r>
          </a:p>
          <a:p>
            <a:endParaRPr lang="en-US" dirty="0"/>
          </a:p>
          <a:p>
            <a:r>
              <a:rPr lang="en-US" dirty="0"/>
              <a:t>3 – Ends 16:29:03</a:t>
            </a:r>
          </a:p>
        </p:txBody>
      </p:sp>
    </p:spTree>
    <p:extLst>
      <p:ext uri="{BB962C8B-B14F-4D97-AF65-F5344CB8AC3E}">
        <p14:creationId xmlns:p14="http://schemas.microsoft.com/office/powerpoint/2010/main" val="98057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046DE9-C19A-B5C3-97FA-F416AC2EA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r="661"/>
          <a:stretch/>
        </p:blipFill>
        <p:spPr>
          <a:xfrm>
            <a:off x="541320" y="1168400"/>
            <a:ext cx="8061360" cy="519430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801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C08304A-853E-1CFB-B0DC-5495294D8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" b="669"/>
          <a:stretch/>
        </p:blipFill>
        <p:spPr>
          <a:xfrm>
            <a:off x="1301751" y="298469"/>
            <a:ext cx="6413499" cy="6456815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0897C457-FA13-694D-6A29-FA4FE1A29CFB}"/>
              </a:ext>
            </a:extLst>
          </p:cNvPr>
          <p:cNvSpPr/>
          <p:nvPr/>
        </p:nvSpPr>
        <p:spPr>
          <a:xfrm>
            <a:off x="1301750" y="300509"/>
            <a:ext cx="6413499" cy="64547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7013D-122F-42B4-8AA3-2082AC7CEDB8}"/>
              </a:ext>
            </a:extLst>
          </p:cNvPr>
          <p:cNvSpPr txBox="1"/>
          <p:nvPr/>
        </p:nvSpPr>
        <p:spPr>
          <a:xfrm>
            <a:off x="4345801" y="166214"/>
            <a:ext cx="411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b="1" dirty="0">
              <a:solidFill>
                <a:srgbClr val="FF0000"/>
              </a:solidFill>
              <a:latin typeface="+mn-lt"/>
            </a:endParaRPr>
          </a:p>
          <a:p>
            <a:r>
              <a:rPr lang="en-US" b="1" dirty="0">
                <a:solidFill>
                  <a:srgbClr val="FF0000"/>
                </a:solidFill>
                <a:latin typeface="+mn-lt"/>
              </a:rPr>
              <a:t>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5D147-0E3E-4F7D-703E-7B1978A59A34}"/>
              </a:ext>
            </a:extLst>
          </p:cNvPr>
          <p:cNvSpPr txBox="1"/>
          <p:nvPr/>
        </p:nvSpPr>
        <p:spPr>
          <a:xfrm>
            <a:off x="4364377" y="6424290"/>
            <a:ext cx="238923" cy="37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69375B-890E-8F76-423A-BE106A460B20}"/>
              </a:ext>
            </a:extLst>
          </p:cNvPr>
          <p:cNvSpPr txBox="1"/>
          <p:nvPr/>
        </p:nvSpPr>
        <p:spPr>
          <a:xfrm>
            <a:off x="1247195" y="3244334"/>
            <a:ext cx="41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27DEE-A9A8-0986-3246-AECA68024A31}"/>
              </a:ext>
            </a:extLst>
          </p:cNvPr>
          <p:cNvSpPr txBox="1"/>
          <p:nvPr/>
        </p:nvSpPr>
        <p:spPr>
          <a:xfrm>
            <a:off x="7362729" y="3289962"/>
            <a:ext cx="40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W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3AF37600-CFC5-9D46-F01A-4DAA72A2A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988" y="298469"/>
            <a:ext cx="28697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Apr. 15</a:t>
            </a:r>
            <a:r>
              <a:rPr lang="en-US" baseline="30000" dirty="0"/>
              <a:t>th</a:t>
            </a:r>
            <a:r>
              <a:rPr lang="en-US" dirty="0"/>
              <a:t>, 8:58 p.m. </a:t>
            </a:r>
            <a:endParaRPr lang="en-US" b="1" dirty="0"/>
          </a:p>
          <a:p>
            <a:pPr algn="ctr"/>
            <a:r>
              <a:rPr lang="en-US" sz="1200" b="1" dirty="0"/>
              <a:t>(30 min. before full darkness)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E232FA3-1025-3E84-DE1C-07C8FA2F60C8}"/>
              </a:ext>
            </a:extLst>
          </p:cNvPr>
          <p:cNvSpPr/>
          <p:nvPr/>
        </p:nvSpPr>
        <p:spPr>
          <a:xfrm rot="5400000">
            <a:off x="790004" y="1808740"/>
            <a:ext cx="6620756" cy="3369412"/>
          </a:xfrm>
          <a:prstGeom prst="arc">
            <a:avLst>
              <a:gd name="adj1" fmla="val 11324524"/>
              <a:gd name="adj2" fmla="val 21319146"/>
            </a:avLst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CF649D-B589-3D81-84A3-924E473F8B77}"/>
              </a:ext>
            </a:extLst>
          </p:cNvPr>
          <p:cNvSpPr txBox="1"/>
          <p:nvPr/>
        </p:nvSpPr>
        <p:spPr>
          <a:xfrm>
            <a:off x="4397911" y="1725601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FF99"/>
                </a:solidFill>
              </a:rPr>
              <a:t>Polaris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6A5232-4DE1-9934-0886-B4BDB8A0AFC0}"/>
              </a:ext>
            </a:extLst>
          </p:cNvPr>
          <p:cNvSpPr txBox="1"/>
          <p:nvPr/>
        </p:nvSpPr>
        <p:spPr>
          <a:xfrm>
            <a:off x="3922466" y="1853538"/>
            <a:ext cx="56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Little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Dipper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30347B-05B5-B96E-902A-A949CF95D588}"/>
              </a:ext>
            </a:extLst>
          </p:cNvPr>
          <p:cNvSpPr txBox="1"/>
          <p:nvPr/>
        </p:nvSpPr>
        <p:spPr>
          <a:xfrm>
            <a:off x="3252622" y="2676607"/>
            <a:ext cx="56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Big</a:t>
            </a:r>
          </a:p>
          <a:p>
            <a:r>
              <a:rPr lang="en-US" sz="1000" dirty="0">
                <a:solidFill>
                  <a:srgbClr val="FF0000"/>
                </a:solidFill>
              </a:rPr>
              <a:t>Dipper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AFB8B9-BDBB-3F0C-3FA7-97D958D73A2B}"/>
              </a:ext>
            </a:extLst>
          </p:cNvPr>
          <p:cNvSpPr txBox="1"/>
          <p:nvPr/>
        </p:nvSpPr>
        <p:spPr>
          <a:xfrm>
            <a:off x="4305284" y="3362825"/>
            <a:ext cx="393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FD3497-3193-FCB8-91B6-A391CBE997D9}"/>
              </a:ext>
            </a:extLst>
          </p:cNvPr>
          <p:cNvSpPr txBox="1"/>
          <p:nvPr/>
        </p:nvSpPr>
        <p:spPr>
          <a:xfrm>
            <a:off x="4842596" y="3912730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CAFD55-8627-407A-9123-16D714DD9F37}"/>
              </a:ext>
            </a:extLst>
          </p:cNvPr>
          <p:cNvSpPr/>
          <p:nvPr/>
        </p:nvSpPr>
        <p:spPr>
          <a:xfrm>
            <a:off x="4816889" y="3723681"/>
            <a:ext cx="205608" cy="19916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DA43ED-B455-2656-B6E8-C66248476E45}"/>
              </a:ext>
            </a:extLst>
          </p:cNvPr>
          <p:cNvSpPr/>
          <p:nvPr/>
        </p:nvSpPr>
        <p:spPr>
          <a:xfrm>
            <a:off x="6900140" y="2707800"/>
            <a:ext cx="205608" cy="21544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64EE843-DF8D-5F18-929B-E22A4293EC62}"/>
              </a:ext>
            </a:extLst>
          </p:cNvPr>
          <p:cNvSpPr/>
          <p:nvPr/>
        </p:nvSpPr>
        <p:spPr>
          <a:xfrm>
            <a:off x="7012902" y="2671863"/>
            <a:ext cx="205608" cy="21544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E80738-0656-6BE0-D5FF-D53ABEC76009}"/>
              </a:ext>
            </a:extLst>
          </p:cNvPr>
          <p:cNvSpPr txBox="1"/>
          <p:nvPr/>
        </p:nvSpPr>
        <p:spPr>
          <a:xfrm>
            <a:off x="6493703" y="2566252"/>
            <a:ext cx="5164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Uranus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ED871A-480C-3356-A704-4E19AD6E993A}"/>
              </a:ext>
            </a:extLst>
          </p:cNvPr>
          <p:cNvSpPr txBox="1"/>
          <p:nvPr/>
        </p:nvSpPr>
        <p:spPr>
          <a:xfrm>
            <a:off x="7115706" y="2542260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Jupiter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F9AED1-9C42-3DA0-D784-4CE5B865520A}"/>
              </a:ext>
            </a:extLst>
          </p:cNvPr>
          <p:cNvSpPr/>
          <p:nvPr/>
        </p:nvSpPr>
        <p:spPr>
          <a:xfrm>
            <a:off x="4822655" y="2649981"/>
            <a:ext cx="2063446" cy="312600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F8BC06-7A15-FBA6-2AC8-36AFF4C56EF8}"/>
              </a:ext>
            </a:extLst>
          </p:cNvPr>
          <p:cNvSpPr txBox="1"/>
          <p:nvPr/>
        </p:nvSpPr>
        <p:spPr>
          <a:xfrm>
            <a:off x="2415674" y="327503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D0D9DA-DFFC-96E4-2B7C-612E9681030B}"/>
              </a:ext>
            </a:extLst>
          </p:cNvPr>
          <p:cNvSpPr txBox="1"/>
          <p:nvPr/>
        </p:nvSpPr>
        <p:spPr>
          <a:xfrm>
            <a:off x="6026273" y="3311648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CBD03C5-8119-AA01-52E2-B4932F17A6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" r="3830" b="4834"/>
          <a:stretch/>
        </p:blipFill>
        <p:spPr>
          <a:xfrm>
            <a:off x="2118584" y="3806437"/>
            <a:ext cx="2460981" cy="186376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D1A8696-146E-31C8-FABB-6ABDA198AA4A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4579565" y="4455319"/>
            <a:ext cx="1816473" cy="28299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69D36F3-A76F-B080-092E-8F10BB8DAFDA}"/>
              </a:ext>
            </a:extLst>
          </p:cNvPr>
          <p:cNvSpPr txBox="1"/>
          <p:nvPr/>
        </p:nvSpPr>
        <p:spPr>
          <a:xfrm>
            <a:off x="2296428" y="391273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M42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1D2F8F0-70B8-C242-091B-A253DF2EAAB9}"/>
              </a:ext>
            </a:extLst>
          </p:cNvPr>
          <p:cNvSpPr/>
          <p:nvPr/>
        </p:nvSpPr>
        <p:spPr>
          <a:xfrm>
            <a:off x="3576523" y="4629506"/>
            <a:ext cx="256981" cy="2154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89EAB8-68B1-5F79-5E1E-616EFDB91210}"/>
              </a:ext>
            </a:extLst>
          </p:cNvPr>
          <p:cNvSpPr txBox="1"/>
          <p:nvPr/>
        </p:nvSpPr>
        <p:spPr>
          <a:xfrm>
            <a:off x="2943417" y="4506396"/>
            <a:ext cx="670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Trapezium</a:t>
            </a:r>
          </a:p>
          <a:p>
            <a:pPr algn="ctr"/>
            <a:r>
              <a:rPr lang="en-US" sz="800" dirty="0"/>
              <a:t> Cluster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E458B-15E3-D791-EABC-6B0FB5A54DF8}"/>
              </a:ext>
            </a:extLst>
          </p:cNvPr>
          <p:cNvSpPr txBox="1"/>
          <p:nvPr/>
        </p:nvSpPr>
        <p:spPr>
          <a:xfrm>
            <a:off x="3705013" y="4005294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Fish’s</a:t>
            </a:r>
          </a:p>
          <a:p>
            <a:pPr algn="ctr"/>
            <a:r>
              <a:rPr lang="en-US" sz="800" dirty="0"/>
              <a:t>Mouth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5F05BA-02DE-6D0A-FD1E-66DE7C5D65FB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3888133" y="4343848"/>
            <a:ext cx="52682" cy="32597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49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9" grpId="0"/>
      <p:bldP spid="19" grpId="1"/>
      <p:bldP spid="23" grpId="0"/>
      <p:bldP spid="23" grpId="1"/>
      <p:bldP spid="24" grpId="0"/>
      <p:bldP spid="24" grpId="1"/>
      <p:bldP spid="12" grpId="1"/>
      <p:bldP spid="16" grpId="0"/>
      <p:bldP spid="18" grpId="0" animBg="1"/>
      <p:bldP spid="25" grpId="0" animBg="1"/>
      <p:bldP spid="26" grpId="0" animBg="1"/>
      <p:bldP spid="27" grpId="0"/>
      <p:bldP spid="28" grpId="0"/>
      <p:bldP spid="10" grpId="0" animBg="1"/>
      <p:bldP spid="10" grpId="1" animBg="1"/>
      <p:bldP spid="13" grpId="0"/>
      <p:bldP spid="13" grpId="1"/>
      <p:bldP spid="21" grpId="0"/>
      <p:bldP spid="21" grpId="1"/>
      <p:bldP spid="39" grpId="0"/>
      <p:bldP spid="31" grpId="0" animBg="1"/>
      <p:bldP spid="4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A3E90E-3186-EF79-BEAE-829C967D1ED6}"/>
              </a:ext>
            </a:extLst>
          </p:cNvPr>
          <p:cNvSpPr txBox="1"/>
          <p:nvPr/>
        </p:nvSpPr>
        <p:spPr>
          <a:xfrm>
            <a:off x="1299308" y="642937"/>
            <a:ext cx="654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April Observing Suggestions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9EEFFD-C5A2-42A2-D15C-5CA3598B8F9D}"/>
              </a:ext>
            </a:extLst>
          </p:cNvPr>
          <p:cNvSpPr txBox="1"/>
          <p:nvPr/>
        </p:nvSpPr>
        <p:spPr>
          <a:xfrm>
            <a:off x="1121568" y="1636713"/>
            <a:ext cx="7069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Naked Eye</a:t>
            </a:r>
            <a:r>
              <a:rPr lang="en-US" sz="2000" dirty="0"/>
              <a:t>:  Observe the total eclipse, which will be partial in our region. </a:t>
            </a:r>
            <a:r>
              <a:rPr lang="en-US" sz="2000" dirty="0">
                <a:solidFill>
                  <a:srgbClr val="FF0000"/>
                </a:solidFill>
              </a:rPr>
              <a:t>Do not view the sun without proper eye protection. Doing so risks immediate and permanent eye damage.</a:t>
            </a:r>
          </a:p>
          <a:p>
            <a:endParaRPr lang="en-US" sz="2000" dirty="0"/>
          </a:p>
          <a:p>
            <a:r>
              <a:rPr lang="en-US" sz="2000" b="1" dirty="0"/>
              <a:t>Binocular:</a:t>
            </a:r>
            <a:r>
              <a:rPr lang="en-US" sz="2000" dirty="0"/>
              <a:t>  Locate Orion and view the Orion nebula (Messier 42 [M42]), located below Orion’s belt. </a:t>
            </a:r>
          </a:p>
          <a:p>
            <a:endParaRPr lang="en-US" sz="2000" dirty="0"/>
          </a:p>
          <a:p>
            <a:r>
              <a:rPr lang="en-US" sz="2000" b="1" dirty="0"/>
              <a:t>Telescope:</a:t>
            </a:r>
            <a:r>
              <a:rPr lang="en-US" sz="2000" dirty="0"/>
              <a:t>  Locate the Orion nebula and the “fish’s mouth.” Look near the inner tip of the mouth to find the Trapezium: the four brightest stars in this cluster, estimated to comprise over 1,000 stars. You may even notice a fifth star!</a:t>
            </a:r>
          </a:p>
        </p:txBody>
      </p:sp>
    </p:spTree>
    <p:extLst>
      <p:ext uri="{BB962C8B-B14F-4D97-AF65-F5344CB8AC3E}">
        <p14:creationId xmlns:p14="http://schemas.microsoft.com/office/powerpoint/2010/main" val="2772061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99359</TotalTime>
  <Words>603</Words>
  <Application>Microsoft Office PowerPoint</Application>
  <PresentationFormat>On-screen Show (4:3)</PresentationFormat>
  <Paragraphs>143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Eugene Baratta</dc:creator>
  <cp:lastModifiedBy>Frank Baratta</cp:lastModifiedBy>
  <cp:revision>4066</cp:revision>
  <dcterms:created xsi:type="dcterms:W3CDTF">2014-05-19T18:21:53Z</dcterms:created>
  <dcterms:modified xsi:type="dcterms:W3CDTF">2024-03-21T19:09:16Z</dcterms:modified>
</cp:coreProperties>
</file>