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403" r:id="rId3"/>
    <p:sldId id="402" r:id="rId4"/>
    <p:sldId id="442" r:id="rId5"/>
    <p:sldId id="398" r:id="rId6"/>
    <p:sldId id="280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6"/>
    <p:penClr>
      <a:srgbClr val="FF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CC"/>
    <a:srgbClr val="FFFFFF"/>
    <a:srgbClr val="FFFF99"/>
    <a:srgbClr val="FFFF66"/>
    <a:srgbClr val="FF9900"/>
    <a:srgbClr val="663300"/>
    <a:srgbClr val="FF3300"/>
    <a:srgbClr val="0000FF"/>
    <a:srgbClr val="F8A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5149" autoAdjust="0"/>
  </p:normalViewPr>
  <p:slideViewPr>
    <p:cSldViewPr snapToGrid="0">
      <p:cViewPr varScale="1">
        <p:scale>
          <a:sx n="67" d="100"/>
          <a:sy n="67" d="100"/>
        </p:scale>
        <p:origin x="15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25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4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2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3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3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3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5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3T03:00:4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6F4D-CAE1-4537-8313-3CA3B57D2E43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754B-4E82-4BBE-9E54-0A76D76A2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063EE-39DB-442F-8490-1ECA94E0B64E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2249-96CB-4496-95BE-B92ED23DC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7EBD-5DD0-478C-B4FD-8458ADA6FC81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2687-71A2-4B71-B716-65834A926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152F0-E113-4737-B626-921681C036C7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253C-7C88-4624-8FD6-BF14C0DC1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36F5-20D0-47D0-800F-444A568A13E6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F1A32-1E84-46BE-8649-989AED7647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8BD0-7FE0-44C6-BED9-3500632225E1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7316-AB35-4104-B5C6-2BA633DEB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B1EA7-61E8-483D-8378-209C904F305E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9B39D-6BBD-4CAE-8AB6-D3CC10C36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E0E-E740-4AD2-AAD7-10B152FA3A40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93D9-9C89-4D57-9C84-EC25D7C7C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72767-2457-48B8-A46F-C0BED06377B1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486E6-554A-4580-85D5-0F7A2F4FBE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BCF4-8303-4F03-80F5-8A95989DEF34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1346-2299-4623-A0B2-40DEBCDD0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AAEB-3B8B-4647-A902-8407842628BC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B0E-6BC7-48F0-8D6F-18F1EC459F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2ABA7-3ABD-4509-A87B-F44C6BA64F49}" type="datetimeFigureOut">
              <a:rPr lang="en-US"/>
              <a:pPr>
                <a:defRPr/>
              </a:pPr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44AE51-32CA-4CBC-9709-BD814103F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" Type="http://schemas.openxmlformats.org/officeDocument/2006/relationships/image" Target="../media/image1.png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5" Type="http://schemas.openxmlformats.org/officeDocument/2006/relationships/customXml" Target="../ink/ink2.xml"/><Relationship Id="rId15" Type="http://schemas.openxmlformats.org/officeDocument/2006/relationships/customXml" Target="../ink/ink12.xml"/><Relationship Id="rId10" Type="http://schemas.openxmlformats.org/officeDocument/2006/relationships/customXml" Target="../ink/ink7.xml"/><Relationship Id="rId4" Type="http://schemas.openxmlformats.org/officeDocument/2006/relationships/image" Target="../media/image2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4723B-4617-60C7-20FB-09C0A0DB6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" r="357"/>
          <a:stretch/>
        </p:blipFill>
        <p:spPr>
          <a:xfrm>
            <a:off x="1471611" y="328612"/>
            <a:ext cx="6200778" cy="6232207"/>
          </a:xfrm>
          <a:prstGeom prst="ellipse">
            <a:avLst/>
          </a:prstGeom>
        </p:spPr>
      </p:pic>
      <p:sp>
        <p:nvSpPr>
          <p:cNvPr id="23" name="Right Triangle 22"/>
          <p:cNvSpPr/>
          <p:nvPr/>
        </p:nvSpPr>
        <p:spPr>
          <a:xfrm rot="5400000">
            <a:off x="2922270" y="-720090"/>
            <a:ext cx="609600" cy="204978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690255" y="1727200"/>
            <a:ext cx="5853543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What’s Up?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00225" y="3213083"/>
            <a:ext cx="55473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Highlighting the Near</a:t>
            </a:r>
          </a:p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and Deep Sky</a:t>
            </a:r>
          </a:p>
          <a:p>
            <a:pPr algn="ctr"/>
            <a:r>
              <a:rPr lang="en-US" sz="4000" b="1" dirty="0">
                <a:ln>
                  <a:solidFill>
                    <a:schemeClr val="bg1"/>
                  </a:solidFill>
                </a:ln>
                <a:latin typeface="Calibri" pitchFamily="34" charset="0"/>
              </a:rPr>
              <a:t>May 1 - 31, 2024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C65AD-8416-8907-0880-DE6B2C9E7539}"/>
              </a:ext>
            </a:extLst>
          </p:cNvPr>
          <p:cNvGrpSpPr/>
          <p:nvPr/>
        </p:nvGrpSpPr>
        <p:grpSpPr>
          <a:xfrm>
            <a:off x="2009715" y="4881353"/>
            <a:ext cx="28800" cy="9720"/>
            <a:chOff x="2009715" y="4881353"/>
            <a:chExt cx="2880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A5D995-141F-C6C3-1671-8956ABF65399}"/>
                    </a:ext>
                  </a:extLst>
                </p14:cNvPr>
                <p14:cNvContentPartPr/>
                <p14:nvPr/>
              </p14:nvContentPartPr>
              <p14:xfrm>
                <a:off x="2009715" y="4881353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A5D995-141F-C6C3-1671-8956ABF653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00715" y="487235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767E9F4-E159-5A27-5259-0671405E4F93}"/>
                    </a:ext>
                  </a:extLst>
                </p14:cNvPr>
                <p14:cNvContentPartPr/>
                <p14:nvPr/>
              </p14:nvContentPartPr>
              <p14:xfrm>
                <a:off x="2038155" y="4890713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767E9F4-E159-5A27-5259-0671405E4F9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9155" y="48820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9E0803-13C7-16A8-778C-A4A312AFFBE8}"/>
                    </a:ext>
                  </a:extLst>
                </p14:cNvPr>
                <p14:cNvContentPartPr/>
                <p14:nvPr/>
              </p14:nvContentPartPr>
              <p14:xfrm>
                <a:off x="2019075" y="4886033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9E0803-13C7-16A8-778C-A4A312AFFB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10435" y="487703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D7778C-45FF-B354-C1F2-5592B53D6760}"/>
              </a:ext>
            </a:extLst>
          </p:cNvPr>
          <p:cNvGrpSpPr/>
          <p:nvPr/>
        </p:nvGrpSpPr>
        <p:grpSpPr>
          <a:xfrm>
            <a:off x="2047515" y="4905113"/>
            <a:ext cx="360" cy="14760"/>
            <a:chOff x="2047515" y="4905113"/>
            <a:chExt cx="360" cy="1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A3693A-84B2-660E-F383-65B69B596A44}"/>
                    </a:ext>
                  </a:extLst>
                </p14:cNvPr>
                <p14:cNvContentPartPr/>
                <p14:nvPr/>
              </p14:nvContentPartPr>
              <p14:xfrm>
                <a:off x="2047515" y="490511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A3693A-84B2-660E-F383-65B69B596A4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38875" y="48961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4E83BA-EB7E-3EA6-4516-72FF1BFC3418}"/>
                    </a:ext>
                  </a:extLst>
                </p14:cNvPr>
                <p14:cNvContentPartPr/>
                <p14:nvPr/>
              </p14:nvContentPartPr>
              <p14:xfrm>
                <a:off x="2047515" y="4919513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4E83BA-EB7E-3EA6-4516-72FF1BFC341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38875" y="491051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7680B99-4D85-0220-BFB7-DCBF0AE69869}"/>
                  </a:ext>
                </a:extLst>
              </p14:cNvPr>
              <p14:cNvContentPartPr/>
              <p14:nvPr/>
            </p14:nvContentPartPr>
            <p14:xfrm>
              <a:off x="2047515" y="493823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7680B99-4D85-0220-BFB7-DCBF0AE698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8875" y="49295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7358CF-55AE-B11B-6C37-F188611FA05C}"/>
                  </a:ext>
                </a:extLst>
              </p14:cNvPr>
              <p14:cNvContentPartPr/>
              <p14:nvPr/>
            </p14:nvContentPartPr>
            <p14:xfrm>
              <a:off x="1999915" y="492096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7358CF-55AE-B11B-6C37-F188611FA0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1275" y="49123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0091588-375C-90A8-6FC6-BC225A55181A}"/>
                  </a:ext>
                </a:extLst>
              </p14:cNvPr>
              <p14:cNvContentPartPr/>
              <p14:nvPr/>
            </p14:nvContentPartPr>
            <p14:xfrm>
              <a:off x="1997035" y="493356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0091588-375C-90A8-6FC6-BC225A5518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8035" y="49249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02957AE5-442C-A324-85F2-3678B339D590}"/>
              </a:ext>
            </a:extLst>
          </p:cNvPr>
          <p:cNvGrpSpPr/>
          <p:nvPr/>
        </p:nvGrpSpPr>
        <p:grpSpPr>
          <a:xfrm>
            <a:off x="1955635" y="4876680"/>
            <a:ext cx="44640" cy="25560"/>
            <a:chOff x="1955635" y="4876680"/>
            <a:chExt cx="4464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E26EA6-3BE6-3BA1-FED3-F42F17911D99}"/>
                    </a:ext>
                  </a:extLst>
                </p14:cNvPr>
                <p14:cNvContentPartPr/>
                <p14:nvPr/>
              </p14:nvContentPartPr>
              <p14:xfrm>
                <a:off x="1993795" y="4879560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E26EA6-3BE6-3BA1-FED3-F42F17911D9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4795" y="487092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5DE6C9-3FB0-C566-AC35-80901484F4F2}"/>
                    </a:ext>
                  </a:extLst>
                </p14:cNvPr>
                <p14:cNvContentPartPr/>
                <p14:nvPr/>
              </p14:nvContentPartPr>
              <p14:xfrm>
                <a:off x="1993795" y="4895400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5DE6C9-3FB0-C566-AC35-80901484F4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84795" y="4886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84DE8E-D454-F75F-F3A3-E75382DF03B3}"/>
                    </a:ext>
                  </a:extLst>
                </p14:cNvPr>
                <p14:cNvContentPartPr/>
                <p14:nvPr/>
              </p14:nvContentPartPr>
              <p14:xfrm>
                <a:off x="1999915" y="490188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84DE8E-D454-F75F-F3A3-E75382DF03B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91275" y="4893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52CB2BF-27E3-3D0D-9731-7AA644A0EB80}"/>
                    </a:ext>
                  </a:extLst>
                </p14:cNvPr>
                <p14:cNvContentPartPr/>
                <p14:nvPr/>
              </p14:nvContentPartPr>
              <p14:xfrm>
                <a:off x="1955635" y="487668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52CB2BF-27E3-3D0D-9731-7AA644A0EB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46635" y="48676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71B8C8-83EC-8C31-CDDC-BDCAAFE77F2C}"/>
                    </a:ext>
                  </a:extLst>
                </p14:cNvPr>
                <p14:cNvContentPartPr/>
                <p14:nvPr/>
              </p14:nvContentPartPr>
              <p14:xfrm>
                <a:off x="1968235" y="488280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71B8C8-83EC-8C31-CDDC-BDCAAFE77F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59595" y="4874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6DC92D-1060-0986-9995-0D752D43B303}"/>
                    </a:ext>
                  </a:extLst>
                </p14:cNvPr>
                <p14:cNvContentPartPr/>
                <p14:nvPr/>
              </p14:nvContentPartPr>
              <p14:xfrm>
                <a:off x="1971475" y="489864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6DC92D-1060-0986-9995-0D752D43B3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962475" y="48900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2B71DCCD-78B5-A6F4-262D-5842040A77F4}"/>
              </a:ext>
            </a:extLst>
          </p:cNvPr>
          <p:cNvSpPr/>
          <p:nvPr/>
        </p:nvSpPr>
        <p:spPr>
          <a:xfrm>
            <a:off x="1457325" y="328612"/>
            <a:ext cx="6215064" cy="623220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464118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Moon Phases and Apsides </a:t>
            </a:r>
          </a:p>
          <a:p>
            <a:pPr algn="ctr"/>
            <a:r>
              <a:rPr lang="en-US" b="1" dirty="0"/>
              <a:t>May 2024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22466" y="1736425"/>
            <a:ext cx="8099068" cy="59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8925" indent="-2889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Moon Phases:</a:t>
            </a:r>
          </a:p>
          <a:p>
            <a:pPr lvl="1">
              <a:buClr>
                <a:schemeClr val="tx1"/>
              </a:buClr>
              <a:defRPr/>
            </a:pPr>
            <a:endParaRPr lang="en-US" sz="1000" b="1" i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Wed., 1</a:t>
            </a:r>
            <a:r>
              <a:rPr lang="en-US" b="1" baseline="30000" dirty="0"/>
              <a:t>st</a:t>
            </a:r>
            <a:r>
              <a:rPr lang="en-US" b="1" dirty="0"/>
              <a:t> – Last Quarter (Left half-illuminated Moon rises late)</a:t>
            </a:r>
          </a:p>
          <a:p>
            <a:pPr lvl="1">
              <a:buClr>
                <a:schemeClr val="tx1"/>
              </a:buClr>
              <a:defRPr/>
            </a:pPr>
            <a:endParaRPr lang="en-US" sz="600" b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Tue., 7</a:t>
            </a:r>
            <a:r>
              <a:rPr lang="en-US" b="1" baseline="30000" dirty="0"/>
              <a:t>th</a:t>
            </a:r>
            <a:r>
              <a:rPr lang="en-US" b="1" dirty="0"/>
              <a:t> – New Moon  (Moon out of view overnight)</a:t>
            </a:r>
          </a:p>
          <a:p>
            <a:pPr lvl="1">
              <a:defRPr/>
            </a:pPr>
            <a:endParaRPr lang="en-US" sz="600" b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Wed., 15</a:t>
            </a:r>
            <a:r>
              <a:rPr lang="en-US" b="1" baseline="30000" dirty="0"/>
              <a:t>th</a:t>
            </a:r>
            <a:r>
              <a:rPr lang="en-US" b="1" dirty="0"/>
              <a:t> – First Quarter  (Right half-illuminated Moon sets late)</a:t>
            </a:r>
          </a:p>
          <a:p>
            <a:pPr lvl="1">
              <a:buClr>
                <a:schemeClr val="tx1"/>
              </a:buClr>
              <a:defRPr/>
            </a:pPr>
            <a:endParaRPr lang="en-US" sz="600" b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Thu., 23</a:t>
            </a:r>
            <a:r>
              <a:rPr lang="en-US" b="1" baseline="30000" dirty="0"/>
              <a:t>rd</a:t>
            </a:r>
            <a:r>
              <a:rPr lang="en-US" b="1" dirty="0"/>
              <a:t> – Full Moon  (Fully-illuminated Moon in view all night)</a:t>
            </a:r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600" b="1" dirty="0"/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b="1" dirty="0"/>
              <a:t>Thu., 30</a:t>
            </a:r>
            <a:r>
              <a:rPr lang="en-US" b="1" baseline="30000" dirty="0"/>
              <a:t>th</a:t>
            </a:r>
            <a:r>
              <a:rPr lang="en-US" b="1" dirty="0"/>
              <a:t> – Last Quarter (Left half-illuminated Moon rises late)</a:t>
            </a:r>
          </a:p>
          <a:p>
            <a:pPr marL="688975" lvl="1" indent="-231775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b="1" dirty="0"/>
          </a:p>
          <a:p>
            <a:pPr lvl="1">
              <a:buClr>
                <a:schemeClr val="tx1"/>
              </a:buClr>
              <a:defRPr/>
            </a:pPr>
            <a:endParaRPr lang="en-US" sz="1000" b="1" dirty="0"/>
          </a:p>
          <a:p>
            <a:pPr marL="288925" indent="-288925"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000" b="1" dirty="0"/>
              <a:t>Apsides:</a:t>
            </a:r>
          </a:p>
          <a:p>
            <a:pPr lvl="1">
              <a:buClr>
                <a:schemeClr val="tx1"/>
              </a:buClr>
              <a:defRPr/>
            </a:pPr>
            <a:endParaRPr lang="en-US" sz="600" b="1" i="1" dirty="0"/>
          </a:p>
          <a:p>
            <a:pPr marL="633413" lvl="1" indent="-176213">
              <a:buFont typeface="Arial" panose="020B0604020202020204" pitchFamily="34" charset="0"/>
              <a:buChar char="•"/>
            </a:pPr>
            <a:r>
              <a:rPr lang="en-US" sz="1700" b="1" dirty="0"/>
              <a:t>Perigee: Sun., 5</a:t>
            </a:r>
            <a:r>
              <a:rPr lang="en-US" sz="1700" b="1" baseline="30000" dirty="0"/>
              <a:t>th</a:t>
            </a:r>
            <a:r>
              <a:rPr lang="en-US" sz="1700" b="1" dirty="0"/>
              <a:t> – Distance 225,660 mi., diameter 32′ 54″.</a:t>
            </a:r>
          </a:p>
          <a:p>
            <a:pPr lvl="1"/>
            <a:endParaRPr lang="en-US" sz="800" b="1" dirty="0"/>
          </a:p>
          <a:p>
            <a:pPr marL="633413" lvl="1" indent="-176213">
              <a:buFont typeface="Arial" panose="020B0604020202020204" pitchFamily="34" charset="0"/>
              <a:buChar char="•"/>
            </a:pPr>
            <a:r>
              <a:rPr lang="en-US" sz="1700" b="1" dirty="0"/>
              <a:t>Apogee: Fr1., 17</a:t>
            </a:r>
            <a:r>
              <a:rPr lang="en-US" sz="1700" b="1" baseline="30000" dirty="0"/>
              <a:t>th</a:t>
            </a:r>
            <a:r>
              <a:rPr lang="en-US" sz="1700" b="1" dirty="0"/>
              <a:t> – Distance 251,431 mi., diameter 29′ 32″. (10.2% narrower than on the 5</a:t>
            </a:r>
            <a:r>
              <a:rPr lang="en-US" sz="1700" b="1" baseline="30000" dirty="0"/>
              <a:t>th</a:t>
            </a:r>
            <a:r>
              <a:rPr lang="en-US" sz="1700" b="1" dirty="0"/>
              <a:t>).</a:t>
            </a:r>
          </a:p>
          <a:p>
            <a:pPr marL="633413" lvl="1" indent="-176213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lvl="1"/>
            <a:endParaRPr lang="en-US" sz="1700" b="1" dirty="0"/>
          </a:p>
          <a:p>
            <a:pPr marL="633413" lvl="1" indent="-176213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633413" lvl="1" indent="-176213"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>
              <a:buClr>
                <a:schemeClr val="tx1"/>
              </a:buClr>
              <a:defRPr/>
            </a:pPr>
            <a:endParaRPr lang="en-US" b="1" dirty="0"/>
          </a:p>
          <a:p>
            <a:pPr marL="688975" lvl="1" indent="-231775">
              <a:buClr>
                <a:schemeClr val="tx1"/>
              </a:buClr>
              <a:defRPr/>
            </a:pPr>
            <a:endParaRPr lang="en-US" sz="1000" b="1" dirty="0"/>
          </a:p>
          <a:p>
            <a:pPr marL="739775" lvl="1" indent="-282575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119B8B-B2B9-8808-B216-FFD04A244C7C}"/>
              </a:ext>
            </a:extLst>
          </p:cNvPr>
          <p:cNvSpPr txBox="1"/>
          <p:nvPr/>
        </p:nvSpPr>
        <p:spPr>
          <a:xfrm>
            <a:off x="1399309" y="2102694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Sun and Planets – May 2024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323F89-101B-C8C7-BBDC-6AC5FF7BE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714255"/>
              </p:ext>
            </p:extLst>
          </p:nvPr>
        </p:nvGraphicFramePr>
        <p:xfrm>
          <a:off x="1146465" y="1174669"/>
          <a:ext cx="6851070" cy="4793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0214">
                  <a:extLst>
                    <a:ext uri="{9D8B030D-6E8A-4147-A177-3AD203B41FA5}">
                      <a16:colId xmlns:a16="http://schemas.microsoft.com/office/drawing/2014/main" val="1520659145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2622873986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3370274752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1695060338"/>
                    </a:ext>
                  </a:extLst>
                </a:gridCol>
                <a:gridCol w="1370214">
                  <a:extLst>
                    <a:ext uri="{9D8B030D-6E8A-4147-A177-3AD203B41FA5}">
                      <a16:colId xmlns:a16="http://schemas.microsoft.com/office/drawing/2014/main" val="3370769959"/>
                    </a:ext>
                  </a:extLst>
                </a:gridCol>
              </a:tblGrid>
              <a:tr h="343126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Body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May 1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May 31</a:t>
                      </a:r>
                      <a:r>
                        <a:rPr lang="en-US" b="1" baseline="30000" dirty="0">
                          <a:solidFill>
                            <a:schemeClr val="bg1"/>
                          </a:solidFill>
                        </a:rPr>
                        <a:t>st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268960"/>
                  </a:ext>
                </a:extLst>
              </a:tr>
              <a:tr h="34312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Rise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69574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06:22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20:09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05:58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20:33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26426"/>
                  </a:ext>
                </a:extLst>
              </a:tr>
              <a:tr h="3045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Twilight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Begins 04:44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Ends 21:47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Begins 04:08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Ends 22:24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349047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Mercury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05:29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18:01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05:10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19:05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171277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Venus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06:02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19:16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05:55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20:21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94048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Mars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04:42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16:41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03:41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16:34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524776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Jupiter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07:05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21:06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05:30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19:42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38088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Saturn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04:10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15:33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02:18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13:45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925170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Uranus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06:57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20:58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05:05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19:09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09381"/>
                  </a:ext>
                </a:extLst>
              </a:tr>
              <a:tr h="40486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Neptune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04:38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16:34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02:42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</a:rPr>
                        <a:t>14:39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99478"/>
                  </a:ext>
                </a:extLst>
              </a:tr>
              <a:tr h="48609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Bold = Well placed for evening viewing</a:t>
                      </a:r>
                      <a:endParaRPr lang="en-US" sz="1400" b="0" i="1" dirty="0">
                        <a:solidFill>
                          <a:srgbClr val="0000FF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i="1" dirty="0">
                          <a:solidFill>
                            <a:srgbClr val="0000FF"/>
                          </a:solidFill>
                        </a:rPr>
                        <a:t>Blue italicized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times = next day // </a:t>
                      </a:r>
                      <a:r>
                        <a:rPr lang="en-US" sz="1400" b="0" i="1" dirty="0">
                          <a:solidFill>
                            <a:srgbClr val="FF0000"/>
                          </a:solidFill>
                        </a:rPr>
                        <a:t>Red</a:t>
                      </a:r>
                      <a:r>
                        <a:rPr lang="en-US" sz="14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0" i="1" dirty="0">
                          <a:solidFill>
                            <a:srgbClr val="FF0000"/>
                          </a:solidFill>
                        </a:rPr>
                        <a:t>italicized</a:t>
                      </a:r>
                      <a:r>
                        <a:rPr lang="en-US" sz="1400" b="0" i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times = previous 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8762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B51326-0BBA-DF69-D366-3EB6DDC60506}"/>
              </a:ext>
            </a:extLst>
          </p:cNvPr>
          <p:cNvSpPr txBox="1"/>
          <p:nvPr/>
        </p:nvSpPr>
        <p:spPr>
          <a:xfrm>
            <a:off x="1146465" y="243846"/>
            <a:ext cx="685107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Viewing Solar System Planets</a:t>
            </a:r>
            <a:endParaRPr lang="en-US" sz="1800" b="1" dirty="0"/>
          </a:p>
          <a:p>
            <a:pPr algn="ctr"/>
            <a:r>
              <a:rPr lang="en-US" b="1" dirty="0"/>
              <a:t>May 2024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E45442-2823-5886-95C8-D498A6C81279}"/>
              </a:ext>
            </a:extLst>
          </p:cNvPr>
          <p:cNvSpPr/>
          <p:nvPr/>
        </p:nvSpPr>
        <p:spPr>
          <a:xfrm>
            <a:off x="4100513" y="3857625"/>
            <a:ext cx="985837" cy="37446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635411-5BE6-514B-F1C8-B64714E7C868}"/>
              </a:ext>
            </a:extLst>
          </p:cNvPr>
          <p:cNvSpPr/>
          <p:nvPr/>
        </p:nvSpPr>
        <p:spPr>
          <a:xfrm>
            <a:off x="4100512" y="4649293"/>
            <a:ext cx="985837" cy="37446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4CA94-A68E-AAB2-5704-B0E236034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9C8D6A04-CFF3-409C-CF35-4566C2077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01" y="1769795"/>
            <a:ext cx="8183638" cy="3477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700" b="1" dirty="0"/>
              <a:t>Sun., 5</a:t>
            </a:r>
            <a:r>
              <a:rPr lang="en-US" sz="1700" b="1" baseline="30000" dirty="0"/>
              <a:t>th</a:t>
            </a:r>
            <a:r>
              <a:rPr lang="en-US" sz="1700" b="1" dirty="0"/>
              <a:t> – Annual Eta Aquarid meteors peak at 5 p.m. Debris from outbound Halley’s Comet. 15–20 per hour. Best viewed pre-dawn hours on 5</a:t>
            </a:r>
            <a:r>
              <a:rPr lang="en-US" sz="1700" b="1" baseline="30000" dirty="0"/>
              <a:t>th</a:t>
            </a:r>
            <a:r>
              <a:rPr lang="en-US" sz="1700" b="1" dirty="0"/>
              <a:t> and 6</a:t>
            </a:r>
            <a:r>
              <a:rPr lang="en-US" sz="1700" b="1" baseline="30000" dirty="0"/>
              <a:t>th</a:t>
            </a:r>
            <a:r>
              <a:rPr lang="en-US" sz="1700" b="1" dirty="0"/>
              <a:t>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n-US" sz="10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b="1" dirty="0"/>
              <a:t>Wed., 8</a:t>
            </a:r>
            <a:r>
              <a:rPr lang="en-US" sz="1700" b="1" baseline="30000" dirty="0"/>
              <a:t>th</a:t>
            </a:r>
            <a:r>
              <a:rPr lang="en-US" sz="1700" b="1" dirty="0"/>
              <a:t> – Challenge Binocular/Telescopic Observation: 1% illuminated Moon less than 1° from Pleiades 5° above NW horizon 30 min. after sunset.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b="1" dirty="0"/>
              <a:t>Tue., 14</a:t>
            </a:r>
            <a:r>
              <a:rPr lang="en-US" sz="1700" b="1" baseline="30000" dirty="0"/>
              <a:t>th</a:t>
            </a:r>
            <a:r>
              <a:rPr lang="en-US" sz="1700" b="1" dirty="0"/>
              <a:t> – At 9:47 p.m., view intersection of the celestial equator and the ecliptic, marking where the Sun will be on the autumnal equinox.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b="1" dirty="0"/>
              <a:t>Sat., 18</a:t>
            </a:r>
            <a:r>
              <a:rPr lang="en-US" sz="1700" b="1" baseline="30000" dirty="0"/>
              <a:t>th</a:t>
            </a:r>
            <a:r>
              <a:rPr lang="en-US" sz="1700" b="1" dirty="0"/>
              <a:t> – Asteroid 2 Pallas at opposition. Excellent time to track the second discovered and third largest asteroid for the next few weeks.</a:t>
            </a:r>
          </a:p>
          <a:p>
            <a:endParaRPr lang="en-US" sz="10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700" b="1" dirty="0"/>
              <a:t>Fri., 31</a:t>
            </a:r>
            <a:r>
              <a:rPr lang="en-US" sz="1700" b="1" baseline="30000" dirty="0"/>
              <a:t>st</a:t>
            </a:r>
            <a:r>
              <a:rPr lang="en-US" sz="1700" b="1" dirty="0"/>
              <a:t> – Early risers can view the waning crescent Moon 28° high in the SE pre-dawn sky, about 1.25° from Saturn.</a:t>
            </a:r>
          </a:p>
          <a:p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1F8806FA-EC11-5BB3-5E2B-BD6767028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Celestial Events</a:t>
            </a:r>
          </a:p>
          <a:p>
            <a:pPr algn="ctr"/>
            <a:r>
              <a:rPr lang="en-US" b="1" dirty="0"/>
              <a:t>May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7E5F1-4245-CE85-B0C8-12BC9F50B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91" t="46293" r="26667" b="14428"/>
          <a:stretch/>
        </p:blipFill>
        <p:spPr>
          <a:xfrm>
            <a:off x="1367524" y="1610330"/>
            <a:ext cx="6408951" cy="392687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D30E5E-25C7-3566-0155-7EAFA8CD6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6" t="4422" r="21406" b="14149"/>
          <a:stretch/>
        </p:blipFill>
        <p:spPr>
          <a:xfrm>
            <a:off x="1785935" y="1480645"/>
            <a:ext cx="5572125" cy="4186239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74837-9C1F-1D14-7E43-EF56788BC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67" t="16157" r="10278" b="6275"/>
          <a:stretch/>
        </p:blipFill>
        <p:spPr>
          <a:xfrm>
            <a:off x="1460497" y="1610330"/>
            <a:ext cx="6223000" cy="3987801"/>
          </a:xfrm>
          <a:prstGeom prst="rect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DA9586-1AC2-0BFE-116A-B403D94163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17" t="11018" r="13916" b="7460"/>
          <a:stretch/>
        </p:blipFill>
        <p:spPr>
          <a:xfrm>
            <a:off x="2015962" y="1869699"/>
            <a:ext cx="5112070" cy="392687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04A8A8-7F20-4BEC-5819-CFD90980600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07" t="46603" r="38403" b="11587"/>
          <a:stretch/>
        </p:blipFill>
        <p:spPr>
          <a:xfrm>
            <a:off x="1978232" y="2414471"/>
            <a:ext cx="5187529" cy="39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5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08304A-853E-1CFB-B0DC-5495294D8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r="644"/>
          <a:stretch/>
        </p:blipFill>
        <p:spPr>
          <a:xfrm rot="16200000">
            <a:off x="1301751" y="298469"/>
            <a:ext cx="6413499" cy="6456815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0897C457-FA13-694D-6A29-FA4FE1A29CFB}"/>
              </a:ext>
            </a:extLst>
          </p:cNvPr>
          <p:cNvSpPr/>
          <p:nvPr/>
        </p:nvSpPr>
        <p:spPr>
          <a:xfrm>
            <a:off x="1301750" y="300509"/>
            <a:ext cx="6413499" cy="645477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7013D-122F-42B4-8AA3-2082AC7CEDB8}"/>
              </a:ext>
            </a:extLst>
          </p:cNvPr>
          <p:cNvSpPr txBox="1"/>
          <p:nvPr/>
        </p:nvSpPr>
        <p:spPr>
          <a:xfrm>
            <a:off x="1241411" y="3095990"/>
            <a:ext cx="4115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b="1" dirty="0">
              <a:solidFill>
                <a:srgbClr val="FF0000"/>
              </a:solidFill>
              <a:latin typeface="+mn-lt"/>
            </a:endParaRPr>
          </a:p>
          <a:p>
            <a:r>
              <a:rPr lang="en-US" b="1" dirty="0">
                <a:solidFill>
                  <a:srgbClr val="FF0000"/>
                </a:solidFill>
                <a:latin typeface="+mn-lt"/>
              </a:rPr>
              <a:t>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5D147-0E3E-4F7D-703E-7B1978A59A34}"/>
              </a:ext>
            </a:extLst>
          </p:cNvPr>
          <p:cNvSpPr txBox="1"/>
          <p:nvPr/>
        </p:nvSpPr>
        <p:spPr>
          <a:xfrm>
            <a:off x="7464809" y="3260293"/>
            <a:ext cx="238923" cy="37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9375B-890E-8F76-423A-BE106A460B20}"/>
              </a:ext>
            </a:extLst>
          </p:cNvPr>
          <p:cNvSpPr txBox="1"/>
          <p:nvPr/>
        </p:nvSpPr>
        <p:spPr>
          <a:xfrm>
            <a:off x="4475891" y="6453783"/>
            <a:ext cx="41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27DEE-A9A8-0986-3246-AECA68024A31}"/>
              </a:ext>
            </a:extLst>
          </p:cNvPr>
          <p:cNvSpPr txBox="1"/>
          <p:nvPr/>
        </p:nvSpPr>
        <p:spPr>
          <a:xfrm>
            <a:off x="4404486" y="231608"/>
            <a:ext cx="40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W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AF37600-CFC5-9D46-F01A-4DAA72A2A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988" y="298469"/>
            <a:ext cx="28697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May 16</a:t>
            </a:r>
            <a:r>
              <a:rPr lang="en-US" baseline="30000" dirty="0"/>
              <a:t>th</a:t>
            </a:r>
            <a:r>
              <a:rPr lang="en-US" dirty="0"/>
              <a:t>, 9:38 p.m. </a:t>
            </a:r>
            <a:endParaRPr lang="en-US" b="1" dirty="0"/>
          </a:p>
          <a:p>
            <a:pPr algn="ctr"/>
            <a:r>
              <a:rPr lang="en-US" sz="1200" b="1" dirty="0"/>
              <a:t>(30 min. before full darkness)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6A5232-4DE1-9934-0886-B4BDB8A0AFC0}"/>
              </a:ext>
            </a:extLst>
          </p:cNvPr>
          <p:cNvSpPr txBox="1"/>
          <p:nvPr/>
        </p:nvSpPr>
        <p:spPr>
          <a:xfrm>
            <a:off x="2952749" y="3455104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Little</a:t>
            </a:r>
          </a:p>
          <a:p>
            <a:pPr algn="ctr"/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Dipper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30347B-05B5-B96E-902A-A949CF95D588}"/>
              </a:ext>
            </a:extLst>
          </p:cNvPr>
          <p:cNvSpPr txBox="1"/>
          <p:nvPr/>
        </p:nvSpPr>
        <p:spPr>
          <a:xfrm>
            <a:off x="3930503" y="3526877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Big</a:t>
            </a:r>
          </a:p>
          <a:p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Dipper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FD3497-3193-FCB8-91B6-A391CBE997D9}"/>
              </a:ext>
            </a:extLst>
          </p:cNvPr>
          <p:cNvSpPr txBox="1"/>
          <p:nvPr/>
        </p:nvSpPr>
        <p:spPr>
          <a:xfrm>
            <a:off x="5268046" y="2880546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Moon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F9AED1-9C42-3DA0-D784-4CE5B865520A}"/>
              </a:ext>
            </a:extLst>
          </p:cNvPr>
          <p:cNvSpPr/>
          <p:nvPr/>
        </p:nvSpPr>
        <p:spPr>
          <a:xfrm>
            <a:off x="2952749" y="4686301"/>
            <a:ext cx="1732421" cy="1170650"/>
          </a:xfrm>
          <a:prstGeom prst="ellipse">
            <a:avLst/>
          </a:prstGeom>
          <a:noFill/>
          <a:ln w="127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D172F-0FB3-3848-0DCD-2B2727005EE9}"/>
              </a:ext>
            </a:extLst>
          </p:cNvPr>
          <p:cNvSpPr/>
          <p:nvPr/>
        </p:nvSpPr>
        <p:spPr>
          <a:xfrm>
            <a:off x="4174320" y="5271626"/>
            <a:ext cx="397680" cy="1957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9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1637" y="1900692"/>
            <a:ext cx="580072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800" b="1" dirty="0">
                <a:solidFill>
                  <a:srgbClr val="8EB4E3"/>
                </a:solidFill>
              </a:rPr>
              <a:t>Questions</a:t>
            </a:r>
          </a:p>
          <a:p>
            <a:pPr algn="ctr">
              <a:defRPr/>
            </a:pPr>
            <a:r>
              <a:rPr lang="en-US" sz="8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???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100754</TotalTime>
  <Words>403</Words>
  <Application>Microsoft Office PowerPoint</Application>
  <PresentationFormat>On-screen Show (4:3)</PresentationFormat>
  <Paragraphs>111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Eugene Baratta</dc:creator>
  <cp:lastModifiedBy>Frank Baratta</cp:lastModifiedBy>
  <cp:revision>4081</cp:revision>
  <dcterms:created xsi:type="dcterms:W3CDTF">2014-05-19T18:21:53Z</dcterms:created>
  <dcterms:modified xsi:type="dcterms:W3CDTF">2024-04-18T19:59:11Z</dcterms:modified>
</cp:coreProperties>
</file>